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74" r:id="rId3"/>
    <p:sldId id="272" r:id="rId4"/>
    <p:sldId id="258" r:id="rId5"/>
    <p:sldId id="271" r:id="rId6"/>
    <p:sldId id="269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103" autoAdjust="0"/>
    <p:restoredTop sz="94660"/>
  </p:normalViewPr>
  <p:slideViewPr>
    <p:cSldViewPr>
      <p:cViewPr>
        <p:scale>
          <a:sx n="106" d="100"/>
          <a:sy n="106" d="100"/>
        </p:scale>
        <p:origin x="-96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рямоугольник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Скругленный прямоугольник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73D72-1756-4D83-8DA4-EA755F3FD6BD}" type="datetimeFigureOut">
              <a:rPr lang="ru-RU" smtClean="0"/>
              <a:pPr/>
              <a:t>31.08.2020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D7C96E19-1246-4096-A7CA-9BE9EA0732C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73D72-1756-4D83-8DA4-EA755F3FD6BD}" type="datetimeFigureOut">
              <a:rPr lang="ru-RU" smtClean="0"/>
              <a:pPr/>
              <a:t>31.08.2020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C96E19-1246-4096-A7CA-9BE9EA0732C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73D72-1756-4D83-8DA4-EA755F3FD6BD}" type="datetimeFigureOut">
              <a:rPr lang="ru-RU" smtClean="0"/>
              <a:pPr/>
              <a:t>31.08.2020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C96E19-1246-4096-A7CA-9BE9EA0732C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73D72-1756-4D83-8DA4-EA755F3FD6BD}" type="datetimeFigureOut">
              <a:rPr lang="ru-RU" smtClean="0"/>
              <a:pPr/>
              <a:t>31.08.2020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C96E19-1246-4096-A7CA-9BE9EA0732C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Скругленный прямоугольник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73D72-1756-4D83-8DA4-EA755F3FD6BD}" type="datetimeFigureOut">
              <a:rPr lang="ru-RU" smtClean="0"/>
              <a:pPr/>
              <a:t>31.08.2020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D7C96E19-1246-4096-A7CA-9BE9EA0732C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73D72-1756-4D83-8DA4-EA755F3FD6BD}" type="datetimeFigureOut">
              <a:rPr lang="ru-RU" smtClean="0"/>
              <a:pPr/>
              <a:t>31.08.2020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C96E19-1246-4096-A7CA-9BE9EA0732C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73D72-1756-4D83-8DA4-EA755F3FD6BD}" type="datetimeFigureOut">
              <a:rPr lang="ru-RU" smtClean="0"/>
              <a:pPr/>
              <a:t>31.08.2020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C96E19-1246-4096-A7CA-9BE9EA0732C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73D72-1756-4D83-8DA4-EA755F3FD6BD}" type="datetimeFigureOut">
              <a:rPr lang="ru-RU" smtClean="0"/>
              <a:pPr/>
              <a:t>31.08.2020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C96E19-1246-4096-A7CA-9BE9EA0732C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73D72-1756-4D83-8DA4-EA755F3FD6BD}" type="datetimeFigureOut">
              <a:rPr lang="ru-RU" smtClean="0"/>
              <a:pPr/>
              <a:t>31.08.2020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C96E19-1246-4096-A7CA-9BE9EA0732C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Скругленный прямоугольник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73D72-1756-4D83-8DA4-EA755F3FD6BD}" type="datetimeFigureOut">
              <a:rPr lang="ru-RU" smtClean="0"/>
              <a:pPr/>
              <a:t>31.08.2020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C96E19-1246-4096-A7CA-9BE9EA0732C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73D72-1756-4D83-8DA4-EA755F3FD6BD}" type="datetimeFigureOut">
              <a:rPr lang="ru-RU" smtClean="0"/>
              <a:pPr/>
              <a:t>31.08.2020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D7C96E19-1246-4096-A7CA-9BE9EA0732C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оугольник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Скругленный прямоугольник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79773D72-1756-4D83-8DA4-EA755F3FD6BD}" type="datetimeFigureOut">
              <a:rPr lang="ru-RU" smtClean="0"/>
              <a:pPr/>
              <a:t>31.08.2020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D7C96E19-1246-4096-A7CA-9BE9EA0732C1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Кірістер</a:t>
            </a:r>
            <a:r>
              <a:rPr lang="ru-RU" dirty="0" smtClean="0"/>
              <a:t> мен </a:t>
            </a:r>
            <a:r>
              <a:rPr lang="ru-RU" dirty="0" err="1" smtClean="0"/>
              <a:t>шегерімдерді</a:t>
            </a:r>
            <a:r>
              <a:rPr lang="ru-RU" dirty="0" smtClean="0"/>
              <a:t> </a:t>
            </a:r>
            <a:r>
              <a:rPr lang="ru-RU" dirty="0" err="1" smtClean="0"/>
              <a:t>түзету</a:t>
            </a: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Кірістер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мен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шегерімдерді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түзету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СК-ң 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287-бабында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белгіленген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жағдайларда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есепті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салықтық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кезеңдегі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кірістің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немесе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шегерімнің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мөлшерін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бұрын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танылған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кірістің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немесе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шегерімнің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сомасы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шегінде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ұлғайту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немесе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азайту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түзету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болып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танылады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491901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0" y="0"/>
            <a:ext cx="8686800" cy="6643710"/>
          </a:xfrm>
        </p:spPr>
        <p:txBody>
          <a:bodyPr>
            <a:normAutofit/>
          </a:bodyPr>
          <a:lstStyle/>
          <a:p>
            <a:pPr>
              <a:buNone/>
              <a:defRPr/>
            </a:pPr>
            <a:endParaRPr lang="ru-RU" sz="2800" dirty="0" smtClean="0"/>
          </a:p>
          <a:p>
            <a:pPr>
              <a:buNone/>
              <a:defRPr/>
            </a:pPr>
            <a:endParaRPr lang="ru-RU" sz="2800" dirty="0" smtClean="0"/>
          </a:p>
          <a:p>
            <a:pPr>
              <a:buNone/>
              <a:defRPr/>
            </a:pPr>
            <a:r>
              <a:rPr lang="ru-RU" sz="3600" b="1" dirty="0" err="1" smtClean="0">
                <a:latin typeface="Times New Roman" pitchFamily="18" charset="0"/>
                <a:cs typeface="Times New Roman" pitchFamily="18" charset="0"/>
              </a:rPr>
              <a:t>Кірістер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 мен </a:t>
            </a:r>
            <a:r>
              <a:rPr lang="ru-RU" sz="3600" b="1" dirty="0" err="1" smtClean="0">
                <a:latin typeface="Times New Roman" pitchFamily="18" charset="0"/>
                <a:cs typeface="Times New Roman" pitchFamily="18" charset="0"/>
              </a:rPr>
              <a:t>шегерімдерді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dirty="0" err="1" smtClean="0">
                <a:latin typeface="Times New Roman" pitchFamily="18" charset="0"/>
                <a:cs typeface="Times New Roman" pitchFamily="18" charset="0"/>
              </a:rPr>
              <a:t>түзету 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287 </a:t>
            </a:r>
            <a:r>
              <a:rPr lang="ru-RU" sz="3600" b="1" dirty="0" err="1" smtClean="0">
                <a:latin typeface="Times New Roman" pitchFamily="18" charset="0"/>
                <a:cs typeface="Times New Roman" pitchFamily="18" charset="0"/>
              </a:rPr>
              <a:t>бап</a:t>
            </a:r>
            <a:endParaRPr lang="ru-RU" sz="36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  <a:defRPr/>
            </a:pP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     1)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тауарлар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толық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немесе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ішінара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қайтарылғанда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; </a:t>
            </a:r>
            <a:br>
              <a:rPr lang="ru-RU" sz="3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мәміле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шарттары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өзгертілгенде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; </a:t>
            </a:r>
            <a:br>
              <a:rPr lang="ru-RU" sz="3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өткізілген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немесе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сатып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алынған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тауарлар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жұмыстар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көрсетілетін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қызметтер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үшін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баға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өтемақы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өзгертілгенде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;</a:t>
            </a:r>
            <a:endParaRPr lang="ru-RU" sz="3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  <a:defRPr/>
            </a:pP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бағадан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шегерістер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сатудан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шегерістер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жасалғанда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түзетілуге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жатады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400" dirty="0"/>
              <a:t> </a:t>
            </a:r>
            <a:endParaRPr lang="kk-KZ" sz="2800" dirty="0" smtClean="0">
              <a:solidFill>
                <a:schemeClr val="bg2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>
              <a:buNone/>
            </a:pPr>
            <a:endParaRPr lang="ru-RU" sz="2400" dirty="0" smtClean="0"/>
          </a:p>
        </p:txBody>
      </p:sp>
      <p:sp>
        <p:nvSpPr>
          <p:cNvPr id="4" name="Прямоугольник 3"/>
          <p:cNvSpPr/>
          <p:nvPr/>
        </p:nvSpPr>
        <p:spPr>
          <a:xfrm>
            <a:off x="285720" y="0"/>
            <a:ext cx="8643998" cy="153580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None/>
              <a:defRPr/>
            </a:pPr>
            <a:endParaRPr lang="kk-KZ" sz="1600" b="1" dirty="0" smtClean="0">
              <a:solidFill>
                <a:schemeClr val="bg2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Кірісті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түзетуді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салық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төлеуші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– 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кредитор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: </a:t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заңды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тұлғадан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; </a:t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дара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кәсіпкерден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; </a:t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Қазақстан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Республикасында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қызметті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тұрақты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мекеме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арқылы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жүзеге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асыратын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бейрезидент-заңды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тұлғадан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осындай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тұрақты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мекеменің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қызметіне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қатысты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талаптар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бойынша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талапты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есептен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шығарған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кезде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жүргізеді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 </a:t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Көзделген кірісті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түзету: </a:t>
            </a:r>
            <a:b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1)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дебитор-салық төлеуші таратылған кезде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оның тарату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балансын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бекіту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күні кредитор-салық төлеуші талапты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талап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етпеген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; </a:t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2)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талап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заңды күшіне енген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сот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шешімі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бойынша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есептен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шығарылған жағдайларда жүзеге асырады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 </a:t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2400" b="1" dirty="0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ы</a:t>
            </a:r>
          </a:p>
          <a:p>
            <a:endParaRPr lang="kk-KZ" sz="2800" b="1" dirty="0" smtClean="0">
              <a:solidFill>
                <a:schemeClr val="bg2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kk-KZ" sz="2800" b="1" dirty="0" smtClean="0">
              <a:solidFill>
                <a:schemeClr val="bg2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kk-KZ" sz="1600" b="1" dirty="0" smtClean="0">
              <a:solidFill>
                <a:schemeClr val="bg2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kk-KZ" sz="1600" b="1" dirty="0" smtClean="0">
              <a:solidFill>
                <a:schemeClr val="bg2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kk-KZ" sz="1600" b="1" dirty="0" smtClean="0">
              <a:solidFill>
                <a:schemeClr val="bg2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kk-KZ" sz="1600" b="1" dirty="0" smtClean="0">
              <a:solidFill>
                <a:schemeClr val="bg2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kk-KZ" sz="1600" b="1" dirty="0" smtClean="0">
              <a:solidFill>
                <a:schemeClr val="bg2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kk-KZ" sz="1600" b="1" dirty="0" smtClean="0">
              <a:solidFill>
                <a:schemeClr val="bg2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kk-KZ" sz="1600" b="1" dirty="0" smtClean="0">
              <a:solidFill>
                <a:schemeClr val="bg2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kk-KZ" sz="1600" b="1" dirty="0" smtClean="0">
              <a:solidFill>
                <a:schemeClr val="bg2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kk-KZ" sz="1600" b="1" dirty="0" smtClean="0">
              <a:solidFill>
                <a:schemeClr val="bg2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kk-KZ" sz="1600" b="1" dirty="0" smtClean="0">
              <a:solidFill>
                <a:schemeClr val="bg2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sz="1600" b="1" dirty="0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зз</a:t>
            </a:r>
          </a:p>
          <a:p>
            <a:endParaRPr lang="kk-KZ" sz="1600" b="1" dirty="0" smtClean="0">
              <a:solidFill>
                <a:schemeClr val="bg2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kk-KZ" sz="1600" b="1" dirty="0" smtClean="0">
              <a:solidFill>
                <a:schemeClr val="bg2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kk-KZ" sz="1600" b="1" dirty="0" smtClean="0">
              <a:solidFill>
                <a:schemeClr val="bg2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sz="1600" b="1" dirty="0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қ келесідей жіктеледі:</a:t>
            </a:r>
          </a:p>
          <a:p>
            <a:pPr>
              <a:buFontTx/>
              <a:buAutoNum type="arabicParenR"/>
            </a:pPr>
            <a:r>
              <a:rPr lang="kk-KZ" sz="1600" b="1" dirty="0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Объекті бойынша салық салу;</a:t>
            </a:r>
          </a:p>
          <a:p>
            <a:pPr>
              <a:buFontTx/>
              <a:buAutoNum type="arabicParenR"/>
            </a:pPr>
            <a:r>
              <a:rPr lang="kk-KZ" sz="1600" b="1" dirty="0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Пайдалану бойынша;</a:t>
            </a:r>
          </a:p>
          <a:p>
            <a:pPr algn="ctr">
              <a:buFontTx/>
              <a:buAutoNum type="arabicParenR"/>
            </a:pPr>
            <a:r>
              <a:rPr lang="kk-KZ" sz="1600" b="1" dirty="0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Салық алынатын органдар бойынша;</a:t>
            </a:r>
          </a:p>
          <a:p>
            <a:pPr algn="ctr">
              <a:buFontTx/>
              <a:buAutoNum type="arabicParenR"/>
            </a:pPr>
            <a:r>
              <a:rPr lang="kk-KZ" sz="1600" b="1" dirty="0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Экономикалық белгілері бойынша;</a:t>
            </a:r>
          </a:p>
          <a:p>
            <a:pPr algn="ctr">
              <a:buFontTx/>
              <a:buAutoNum type="arabicParenR"/>
            </a:pPr>
            <a:r>
              <a:rPr lang="kk-KZ" sz="1600" b="1" dirty="0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Салық салу объектісін бағалау деңгейі бойынша</a:t>
            </a:r>
            <a:r>
              <a:rPr lang="kk-KZ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16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kk-KZ" sz="1600" b="1" dirty="0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Салық келесідей жіктеледі:</a:t>
            </a:r>
          </a:p>
          <a:p>
            <a:pPr algn="ctr">
              <a:buFontTx/>
              <a:buAutoNum type="arabicParenR"/>
            </a:pPr>
            <a:r>
              <a:rPr lang="kk-KZ" sz="1600" b="1" dirty="0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Объекті бойынша салық салу;</a:t>
            </a:r>
          </a:p>
          <a:p>
            <a:pPr algn="ctr">
              <a:buFontTx/>
              <a:buAutoNum type="arabicParenR"/>
            </a:pPr>
            <a:r>
              <a:rPr lang="kk-KZ" sz="1600" b="1" dirty="0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Пайдалану бойынша;</a:t>
            </a:r>
          </a:p>
          <a:p>
            <a:pPr algn="ctr">
              <a:buFontTx/>
              <a:buAutoNum type="arabicParenR"/>
            </a:pPr>
            <a:r>
              <a:rPr lang="kk-KZ" sz="1600" b="1" dirty="0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Салық алынатын органдар бойынша;</a:t>
            </a:r>
          </a:p>
          <a:p>
            <a:pPr algn="ctr">
              <a:buFontTx/>
              <a:buAutoNum type="arabicParenR"/>
            </a:pPr>
            <a:r>
              <a:rPr lang="kk-KZ" sz="1600" b="1" dirty="0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Экономикалық белгілері бойынша;</a:t>
            </a:r>
          </a:p>
          <a:p>
            <a:pPr algn="ctr">
              <a:buFontTx/>
              <a:buAutoNum type="arabicParenR"/>
            </a:pPr>
            <a:r>
              <a:rPr lang="kk-KZ" sz="1600" b="1" dirty="0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Салық салу объектісін бағалау деңгейі бойынша</a:t>
            </a:r>
            <a:r>
              <a:rPr lang="kk-KZ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16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kk-KZ" sz="1600" b="1" dirty="0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алық келесідей жіктеледі:</a:t>
            </a:r>
          </a:p>
          <a:p>
            <a:pPr algn="ctr">
              <a:buFontTx/>
              <a:buAutoNum type="arabicParenR"/>
            </a:pPr>
            <a:r>
              <a:rPr lang="kk-KZ" sz="1600" b="1" dirty="0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Объекті бойынша салық салу;</a:t>
            </a:r>
          </a:p>
          <a:p>
            <a:pPr algn="ctr">
              <a:buFontTx/>
              <a:buAutoNum type="arabicParenR"/>
            </a:pPr>
            <a:r>
              <a:rPr lang="kk-KZ" sz="1600" b="1" dirty="0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Пайдалану бойынша;</a:t>
            </a:r>
          </a:p>
          <a:p>
            <a:pPr algn="ctr">
              <a:buFontTx/>
              <a:buAutoNum type="arabicParenR"/>
            </a:pPr>
            <a:r>
              <a:rPr lang="kk-KZ" sz="1600" b="1" dirty="0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Салық алынатын органдар бойынша;</a:t>
            </a:r>
          </a:p>
          <a:p>
            <a:pPr algn="ctr">
              <a:buFontTx/>
              <a:buAutoNum type="arabicParenR"/>
            </a:pPr>
            <a:r>
              <a:rPr lang="kk-KZ" sz="1600" b="1" dirty="0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Экономикалық белгілері бойынша;</a:t>
            </a:r>
          </a:p>
          <a:p>
            <a:pPr algn="ctr">
              <a:buFontTx/>
              <a:buAutoNum type="arabicParenR"/>
            </a:pPr>
            <a:r>
              <a:rPr lang="kk-KZ" sz="1600" b="1" dirty="0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Салық салу объектісін бағалау деңгейі бойынша</a:t>
            </a:r>
            <a:r>
              <a:rPr lang="kk-KZ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16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357158" y="0"/>
            <a:ext cx="8329642" cy="6643710"/>
          </a:xfrm>
        </p:spPr>
        <p:txBody>
          <a:bodyPr>
            <a:normAutofit fontScale="85000" lnSpcReduction="20000"/>
          </a:bodyPr>
          <a:lstStyle/>
          <a:p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Түзету бір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мезгілде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мынадай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шарттар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сақталған: </a:t>
            </a:r>
            <a:b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err="1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1)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талаптардың туындауын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растайтын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бастапқы құжаттар болған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; 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2)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талап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бухгалтерлік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есепке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алуда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кірісті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түзету күнінде көрсетілген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не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алдыңғы кезеңдердегі бухгалтерлік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есепке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алуда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шығысқа жатқызылған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есептен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шығарылған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кезде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жүргізіледі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Кірісті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түзету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есептен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шығарылған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талаптың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және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осындай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талап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бойынша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бұрын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танылған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кірістің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сомасы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шегінде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жүргізіледі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 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smtClean="0"/>
              <a:t>СК </a:t>
            </a:r>
            <a:r>
              <a:rPr lang="ru-RU" dirty="0" err="1"/>
              <a:t>сәйкес</a:t>
            </a:r>
            <a:r>
              <a:rPr lang="ru-RU" dirty="0"/>
              <a:t> </a:t>
            </a:r>
            <a:r>
              <a:rPr lang="ru-RU" dirty="0" err="1"/>
              <a:t>күмәнді</a:t>
            </a:r>
            <a:r>
              <a:rPr lang="ru-RU" dirty="0"/>
              <a:t> </a:t>
            </a:r>
            <a:r>
              <a:rPr lang="ru-RU" dirty="0" err="1"/>
              <a:t>деп</a:t>
            </a:r>
            <a:r>
              <a:rPr lang="ru-RU" dirty="0"/>
              <a:t> </a:t>
            </a:r>
            <a:r>
              <a:rPr lang="ru-RU" dirty="0" err="1"/>
              <a:t>танылған</a:t>
            </a:r>
            <a:r>
              <a:rPr lang="ru-RU" dirty="0"/>
              <a:t> </a:t>
            </a:r>
            <a:r>
              <a:rPr lang="ru-RU" dirty="0" err="1"/>
              <a:t>талаптарға</a:t>
            </a:r>
            <a:r>
              <a:rPr lang="ru-RU" dirty="0"/>
              <a:t> осы </a:t>
            </a:r>
            <a:r>
              <a:rPr lang="ru-RU" dirty="0" err="1"/>
              <a:t>тармақтың</a:t>
            </a:r>
            <a:r>
              <a:rPr lang="ru-RU" dirty="0"/>
              <a:t> </a:t>
            </a:r>
            <a:r>
              <a:rPr lang="ru-RU" dirty="0" err="1"/>
              <a:t>ережелері</a:t>
            </a:r>
            <a:r>
              <a:rPr lang="ru-RU" dirty="0"/>
              <a:t> </a:t>
            </a:r>
            <a:r>
              <a:rPr lang="ru-RU" dirty="0" err="1"/>
              <a:t>қолданылмайды</a:t>
            </a:r>
            <a:r>
              <a:rPr lang="ru-RU" dirty="0"/>
              <a:t>. </a:t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r>
              <a:rPr lang="ru-RU" dirty="0"/>
              <a:t>3. </a:t>
            </a:r>
            <a:r>
              <a:rPr lang="ru-RU" dirty="0" err="1"/>
              <a:t>Талаптардың</a:t>
            </a:r>
            <a:r>
              <a:rPr lang="ru-RU" dirty="0"/>
              <a:t> </a:t>
            </a:r>
            <a:r>
              <a:rPr lang="ru-RU" dirty="0" err="1"/>
              <a:t>кәсіпорынды</a:t>
            </a:r>
            <a:r>
              <a:rPr lang="ru-RU" dirty="0"/>
              <a:t> </a:t>
            </a:r>
            <a:r>
              <a:rPr lang="ru-RU" dirty="0" err="1"/>
              <a:t>мүліктік</a:t>
            </a:r>
            <a:r>
              <a:rPr lang="ru-RU" dirty="0"/>
              <a:t> </a:t>
            </a:r>
            <a:r>
              <a:rPr lang="ru-RU" dirty="0" err="1"/>
              <a:t>кешен</a:t>
            </a:r>
            <a:r>
              <a:rPr lang="ru-RU" dirty="0"/>
              <a:t> </a:t>
            </a:r>
            <a:r>
              <a:rPr lang="ru-RU" dirty="0" err="1"/>
              <a:t>ретінде</a:t>
            </a:r>
            <a:r>
              <a:rPr lang="ru-RU" dirty="0"/>
              <a:t> </a:t>
            </a:r>
            <a:r>
              <a:rPr lang="ru-RU" dirty="0" err="1"/>
              <a:t>сатып</a:t>
            </a:r>
            <a:r>
              <a:rPr lang="ru-RU" dirty="0"/>
              <a:t> </a:t>
            </a:r>
            <a:r>
              <a:rPr lang="ru-RU" dirty="0" err="1"/>
              <a:t>алу-сату</a:t>
            </a:r>
            <a:r>
              <a:rPr lang="ru-RU" dirty="0"/>
              <a:t> </a:t>
            </a:r>
            <a:r>
              <a:rPr lang="ru-RU" dirty="0" err="1"/>
              <a:t>шарты</a:t>
            </a:r>
            <a:r>
              <a:rPr lang="ru-RU" dirty="0"/>
              <a:t> </a:t>
            </a:r>
            <a:r>
              <a:rPr lang="ru-RU" dirty="0" err="1"/>
              <a:t>бойынша</a:t>
            </a:r>
            <a:r>
              <a:rPr lang="ru-RU" dirty="0"/>
              <a:t> </a:t>
            </a:r>
            <a:r>
              <a:rPr lang="ru-RU" dirty="0" err="1"/>
              <a:t>берілуіне</a:t>
            </a:r>
            <a:r>
              <a:rPr lang="ru-RU" dirty="0"/>
              <a:t> </a:t>
            </a:r>
            <a:r>
              <a:rPr lang="ru-RU" dirty="0" err="1"/>
              <a:t>байланысты</a:t>
            </a:r>
            <a:r>
              <a:rPr lang="ru-RU" dirty="0"/>
              <a:t> </a:t>
            </a:r>
            <a:r>
              <a:rPr lang="ru-RU" dirty="0" err="1"/>
              <a:t>олардың</a:t>
            </a:r>
            <a:r>
              <a:rPr lang="ru-RU" dirty="0"/>
              <a:t> </a:t>
            </a:r>
            <a:r>
              <a:rPr lang="ru-RU" dirty="0" err="1"/>
              <a:t>мөлшерін</a:t>
            </a:r>
            <a:r>
              <a:rPr lang="ru-RU" dirty="0"/>
              <a:t> </a:t>
            </a:r>
            <a:r>
              <a:rPr lang="ru-RU" dirty="0" err="1"/>
              <a:t>азайту</a:t>
            </a:r>
            <a:r>
              <a:rPr lang="ru-RU" dirty="0"/>
              <a:t> </a:t>
            </a:r>
            <a:r>
              <a:rPr lang="ru-RU" dirty="0" err="1"/>
              <a:t>кезінде</a:t>
            </a:r>
            <a:r>
              <a:rPr lang="ru-RU" dirty="0"/>
              <a:t> </a:t>
            </a:r>
            <a:r>
              <a:rPr lang="ru-RU" dirty="0" err="1"/>
              <a:t>кірісті</a:t>
            </a:r>
            <a:r>
              <a:rPr lang="ru-RU" dirty="0"/>
              <a:t> </a:t>
            </a:r>
            <a:r>
              <a:rPr lang="ru-RU" dirty="0" err="1"/>
              <a:t>түзету</a:t>
            </a:r>
            <a:r>
              <a:rPr lang="ru-RU" dirty="0"/>
              <a:t> </a:t>
            </a:r>
            <a:r>
              <a:rPr lang="ru-RU" dirty="0" err="1"/>
              <a:t>жүргізілмейді</a:t>
            </a:r>
            <a:r>
              <a:rPr lang="ru-RU" dirty="0"/>
              <a:t>. </a:t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r>
              <a:rPr lang="ru-RU" dirty="0"/>
              <a:t>4. </a:t>
            </a:r>
            <a:r>
              <a:rPr lang="ru-RU" dirty="0" err="1"/>
              <a:t>Кірістер</a:t>
            </a:r>
            <a:r>
              <a:rPr lang="ru-RU" dirty="0"/>
              <a:t> мен </a:t>
            </a:r>
            <a:r>
              <a:rPr lang="ru-RU" dirty="0" err="1"/>
              <a:t>шегерiмдердi</a:t>
            </a:r>
            <a:r>
              <a:rPr lang="ru-RU" dirty="0"/>
              <a:t> </a:t>
            </a:r>
            <a:r>
              <a:rPr lang="ru-RU" dirty="0" err="1"/>
              <a:t>түзету</a:t>
            </a:r>
            <a:r>
              <a:rPr lang="ru-RU" dirty="0"/>
              <a:t> </a:t>
            </a:r>
            <a:r>
              <a:rPr lang="ru-RU" dirty="0" smtClean="0"/>
              <a:t>  СК 287 б </a:t>
            </a:r>
            <a:r>
              <a:rPr lang="ru-RU" dirty="0"/>
              <a:t>1-тармағында </a:t>
            </a:r>
            <a:r>
              <a:rPr lang="ru-RU" dirty="0" err="1"/>
              <a:t>көрсетiлген</a:t>
            </a:r>
            <a:r>
              <a:rPr lang="ru-RU" dirty="0"/>
              <a:t> </a:t>
            </a:r>
            <a:r>
              <a:rPr lang="ru-RU" dirty="0" err="1"/>
              <a:t>жағдайлар</a:t>
            </a:r>
            <a:r>
              <a:rPr lang="ru-RU" dirty="0"/>
              <a:t> </a:t>
            </a:r>
            <a:r>
              <a:rPr lang="ru-RU" dirty="0" err="1"/>
              <a:t>басталған</a:t>
            </a:r>
            <a:r>
              <a:rPr lang="ru-RU" dirty="0"/>
              <a:t> </a:t>
            </a:r>
            <a:r>
              <a:rPr lang="ru-RU" dirty="0" err="1"/>
              <a:t>салықтық</a:t>
            </a:r>
            <a:r>
              <a:rPr lang="ru-RU" dirty="0"/>
              <a:t> </a:t>
            </a:r>
            <a:r>
              <a:rPr lang="ru-RU" dirty="0" err="1"/>
              <a:t>кезеңде</a:t>
            </a:r>
            <a:r>
              <a:rPr lang="ru-RU" dirty="0"/>
              <a:t> </a:t>
            </a:r>
            <a:r>
              <a:rPr lang="ru-RU" dirty="0" err="1"/>
              <a:t>жүргiзiледi</a:t>
            </a:r>
            <a:r>
              <a:rPr lang="ru-RU" dirty="0"/>
              <a:t>. </a:t>
            </a:r>
          </a:p>
          <a:p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0" y="285728"/>
            <a:ext cx="8929718" cy="6286544"/>
          </a:xfrm>
        </p:spPr>
        <p:txBody>
          <a:bodyPr>
            <a:normAutofit/>
          </a:bodyPr>
          <a:lstStyle/>
          <a:p>
            <a:pPr>
              <a:buNone/>
            </a:pPr>
            <a:endParaRPr lang="kk-KZ" sz="5400" dirty="0" smtClean="0"/>
          </a:p>
          <a:p>
            <a:pPr>
              <a:buNone/>
            </a:pPr>
            <a:endParaRPr lang="kk-KZ" sz="5400" dirty="0" smtClean="0"/>
          </a:p>
          <a:p>
            <a:pPr>
              <a:buNone/>
            </a:pPr>
            <a:r>
              <a:rPr lang="kk-KZ" sz="5400" dirty="0" smtClean="0"/>
              <a:t>   Назарларыңызға рахмет</a:t>
            </a:r>
            <a:endParaRPr lang="ru-RU" sz="5400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праведливость">
  <a:themeElements>
    <a:clrScheme name="Справедливость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Справедливость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Справедливость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229</TotalTime>
  <Words>68</Words>
  <Application>Microsoft Office PowerPoint</Application>
  <PresentationFormat>Экран (4:3)</PresentationFormat>
  <Paragraphs>52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Справедливость</vt:lpstr>
      <vt:lpstr>Кірістер мен шегерімдерді түзету</vt:lpstr>
      <vt:lpstr>Кірістер мен шегерімдерді түзету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MultiDVD Team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Салықтық есеп</dc:title>
  <dc:creator>USER</dc:creator>
  <cp:lastModifiedBy>Dias Baken</cp:lastModifiedBy>
  <cp:revision>46</cp:revision>
  <dcterms:created xsi:type="dcterms:W3CDTF">2017-12-02T11:22:47Z</dcterms:created>
  <dcterms:modified xsi:type="dcterms:W3CDTF">2020-08-31T04:53:35Z</dcterms:modified>
</cp:coreProperties>
</file>